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  <p:sldId id="288" r:id="rId27"/>
    <p:sldId id="289" r:id="rId28"/>
    <p:sldId id="291" r:id="rId29"/>
    <p:sldId id="292" r:id="rId30"/>
    <p:sldId id="293" r:id="rId31"/>
    <p:sldId id="295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2F34B-C9AF-4B78-BD8A-9BA54C28D5C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7B664-C2B6-4A55-9E7F-A5B3C0EE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2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9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1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6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3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2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9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BA59-C28B-4D4A-89D9-ED574B95FFF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6A014-E57D-4D2E-904A-3446252B4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17-18 Bible Study #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1 23 18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1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Maccabees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2:16-18</a:t>
            </a:r>
          </a:p>
          <a:p>
            <a:pPr lvl="1"/>
            <a:r>
              <a:rPr lang="en-US" dirty="0" smtClean="0"/>
              <a:t>The people of the city were gathered together, the officials of </a:t>
            </a:r>
            <a:r>
              <a:rPr lang="en-US" i="1" dirty="0" smtClean="0"/>
              <a:t>Antiochus Epiphanes </a:t>
            </a:r>
            <a:r>
              <a:rPr lang="en-US" dirty="0" smtClean="0"/>
              <a:t>built a pagan altar in the city square, and announced that it was time to offer a sacrifice to their gods</a:t>
            </a:r>
          </a:p>
          <a:p>
            <a:pPr lvl="1"/>
            <a:r>
              <a:rPr lang="en-US" dirty="0" smtClean="0"/>
              <a:t>The officials looked to see who would keep the king’s law by forsaking the Torah</a:t>
            </a:r>
          </a:p>
          <a:p>
            <a:pPr lvl="1"/>
            <a:r>
              <a:rPr lang="en-US" dirty="0" smtClean="0"/>
              <a:t>When they saw </a:t>
            </a:r>
            <a:r>
              <a:rPr lang="en-US" i="1" dirty="0" smtClean="0"/>
              <a:t>Mattathias</a:t>
            </a:r>
            <a:r>
              <a:rPr lang="en-US" dirty="0" smtClean="0"/>
              <a:t> and his sons (prominent members of the community), they called upon </a:t>
            </a:r>
            <a:r>
              <a:rPr lang="en-US" i="1" dirty="0" smtClean="0"/>
              <a:t>Mattathias</a:t>
            </a:r>
            <a:r>
              <a:rPr lang="en-US" dirty="0" smtClean="0"/>
              <a:t> to go first so that the rest of the community would follow 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2:19-22</a:t>
            </a:r>
          </a:p>
          <a:p>
            <a:pPr lvl="1"/>
            <a:r>
              <a:rPr lang="en-US" dirty="0" smtClean="0"/>
              <a:t>Where did </a:t>
            </a:r>
            <a:r>
              <a:rPr lang="en-US" i="1" dirty="0" smtClean="0"/>
              <a:t>Mattathias</a:t>
            </a:r>
            <a:r>
              <a:rPr lang="en-US" dirty="0" smtClean="0"/>
              <a:t> get this confidence?</a:t>
            </a:r>
          </a:p>
          <a:p>
            <a:pPr lvl="1"/>
            <a:r>
              <a:rPr lang="en-US" dirty="0" smtClean="0"/>
              <a:t>First, he had several grown sons and brothers who were carrying swords </a:t>
            </a:r>
            <a:endParaRPr lang="en-US" dirty="0"/>
          </a:p>
          <a:p>
            <a:pPr lvl="1"/>
            <a:r>
              <a:rPr lang="en-US" dirty="0" smtClean="0"/>
              <a:t>He and his family also controlled </a:t>
            </a:r>
            <a:r>
              <a:rPr lang="en-US" i="1" dirty="0" smtClean="0"/>
              <a:t>Modem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Greek inspector only had a few soldiers with him while all that </a:t>
            </a:r>
            <a:r>
              <a:rPr lang="en-US" i="1" dirty="0" smtClean="0"/>
              <a:t>Mattathias</a:t>
            </a:r>
            <a:r>
              <a:rPr lang="en-US" dirty="0" smtClean="0"/>
              <a:t> had to do was turn his forces on them and take control*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2:23</a:t>
            </a:r>
          </a:p>
          <a:p>
            <a:pPr lvl="1"/>
            <a:r>
              <a:rPr lang="en-US" i="1" dirty="0" smtClean="0"/>
              <a:t>Mattathias</a:t>
            </a:r>
            <a:r>
              <a:rPr lang="en-US" dirty="0" smtClean="0"/>
              <a:t> was standing there defying the king’s laws and suddenly a “lawbreaking” Jew stepped forward to sprinkle a little incense on the altar</a:t>
            </a:r>
          </a:p>
          <a:p>
            <a:pPr lvl="1"/>
            <a:r>
              <a:rPr lang="en-US" dirty="0" smtClean="0"/>
              <a:t>He said that he would be happy to take some silver or gold for this act</a:t>
            </a:r>
          </a:p>
          <a:p>
            <a:pPr lvl="1"/>
            <a:r>
              <a:rPr lang="en-US" i="1" dirty="0" smtClean="0"/>
              <a:t>Mattathias</a:t>
            </a:r>
            <a:r>
              <a:rPr lang="en-US" dirty="0" smtClean="0"/>
              <a:t> did not take kindly to this act so he killed the Jew and then followed by killing the royal official*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2:24-26</a:t>
            </a:r>
          </a:p>
          <a:p>
            <a:pPr lvl="1"/>
            <a:r>
              <a:rPr lang="en-US" dirty="0" smtClean="0"/>
              <a:t>Remember what happened when Moses’ leadership was condemned by the people of Israel in the wilderness? </a:t>
            </a:r>
            <a:r>
              <a:rPr lang="en-US" b="1" dirty="0" smtClean="0"/>
              <a:t>(Numbers 25:1-14*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Midianites</a:t>
            </a:r>
            <a:r>
              <a:rPr lang="en-US" dirty="0" smtClean="0"/>
              <a:t> sent their girls into the Hebrew camp to get the Jewish men to join in their cult prostitution as a part of their pagan worship</a:t>
            </a:r>
          </a:p>
          <a:p>
            <a:pPr lvl="1"/>
            <a:r>
              <a:rPr lang="en-US" dirty="0" smtClean="0"/>
              <a:t>After Moses condemned the people for their apostasy,  a man </a:t>
            </a:r>
            <a:r>
              <a:rPr lang="en-US" b="1" dirty="0" smtClean="0"/>
              <a:t>(named </a:t>
            </a:r>
            <a:r>
              <a:rPr lang="en-US" b="1" i="1" dirty="0" smtClean="0"/>
              <a:t>Zimri</a:t>
            </a:r>
            <a:r>
              <a:rPr lang="en-US" b="1" dirty="0" smtClean="0"/>
              <a:t>) </a:t>
            </a:r>
            <a:r>
              <a:rPr lang="en-US" dirty="0" smtClean="0"/>
              <a:t>came to the “tent of meeting” with a Midianite woman</a:t>
            </a:r>
          </a:p>
          <a:p>
            <a:pPr lvl="1"/>
            <a:r>
              <a:rPr lang="en-US" i="1" dirty="0" smtClean="0"/>
              <a:t>Phinehas </a:t>
            </a:r>
            <a:r>
              <a:rPr lang="en-US" dirty="0" smtClean="0"/>
              <a:t>came forward with a spear and killed them both</a:t>
            </a:r>
          </a:p>
          <a:p>
            <a:pPr lvl="1"/>
            <a:r>
              <a:rPr lang="en-US" dirty="0" smtClean="0"/>
              <a:t>This was seen as an act of righteous 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157731"/>
            <a:ext cx="8065294" cy="3601847"/>
          </a:xfrm>
        </p:spPr>
        <p:txBody>
          <a:bodyPr/>
          <a:lstStyle/>
          <a:p>
            <a:r>
              <a:rPr lang="en-US" i="1" dirty="0" smtClean="0"/>
              <a:t>Mattathias </a:t>
            </a:r>
            <a:r>
              <a:rPr lang="en-US" dirty="0" smtClean="0"/>
              <a:t>committed a similar righteous act and then fled to the hills with family and followers</a:t>
            </a:r>
          </a:p>
          <a:p>
            <a:r>
              <a:rPr lang="en-US" dirty="0" smtClean="0"/>
              <a:t>In doing this he put his full trust in the Lord *</a:t>
            </a:r>
          </a:p>
        </p:txBody>
      </p:sp>
    </p:spTree>
    <p:extLst>
      <p:ext uri="{BB962C8B-B14F-4D97-AF65-F5344CB8AC3E}">
        <p14:creationId xmlns:p14="http://schemas.microsoft.com/office/powerpoint/2010/main" val="38860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Maccabees </a:t>
            </a:r>
            <a:r>
              <a:rPr lang="en-US" b="1" dirty="0" smtClean="0"/>
              <a:t>2:27-41</a:t>
            </a:r>
          </a:p>
          <a:p>
            <a:pPr lvl="1"/>
            <a:r>
              <a:rPr lang="en-US" dirty="0" smtClean="0"/>
              <a:t>At the outset of this rebellion, while hiding in caves, the Jews refused to fight on the Sabbath</a:t>
            </a:r>
          </a:p>
          <a:p>
            <a:pPr lvl="1"/>
            <a:r>
              <a:rPr lang="en-US" dirty="0" smtClean="0"/>
              <a:t>Therefore, the Greeks decided that they would </a:t>
            </a:r>
            <a:r>
              <a:rPr lang="en-US" b="1" dirty="0" smtClean="0"/>
              <a:t>always attack on the Sabbath </a:t>
            </a:r>
          </a:p>
          <a:p>
            <a:pPr lvl="1"/>
            <a:r>
              <a:rPr lang="en-US" dirty="0" smtClean="0"/>
              <a:t>Many Jews were killed when they refused to fight on the Sabbath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i="1" dirty="0"/>
              <a:t>Mattathias</a:t>
            </a:r>
            <a:r>
              <a:rPr lang="en-US" dirty="0"/>
              <a:t> determined that it would not be unlawful for them to defend themselves on the Sabbath </a:t>
            </a:r>
          </a:p>
          <a:p>
            <a:r>
              <a:rPr lang="en-US" dirty="0" smtClean="0"/>
              <a:t>We have an allusion to this event in the Synoptic gospels when Jesus asks the Pharisees if it was all right to heal a sick person, or to do good on the Sabbath (</a:t>
            </a:r>
            <a:r>
              <a:rPr lang="en-US" b="1" dirty="0" smtClean="0"/>
              <a:t>Matthew 12:9-14</a:t>
            </a:r>
            <a:r>
              <a:rPr lang="en-US" dirty="0" smtClean="0"/>
              <a:t>)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2:42-50</a:t>
            </a:r>
          </a:p>
          <a:p>
            <a:pPr lvl="1"/>
            <a:r>
              <a:rPr lang="en-US" i="1" dirty="0" smtClean="0"/>
              <a:t>Matthaeus</a:t>
            </a:r>
            <a:r>
              <a:rPr lang="en-US" dirty="0" smtClean="0"/>
              <a:t> was </a:t>
            </a:r>
            <a:r>
              <a:rPr lang="en-US" dirty="0"/>
              <a:t>joined by a company of </a:t>
            </a:r>
            <a:r>
              <a:rPr lang="en-US" i="1" dirty="0"/>
              <a:t>Hasideans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b="1" i="1" dirty="0" smtClean="0"/>
              <a:t>Hasideans</a:t>
            </a:r>
            <a:r>
              <a:rPr lang="en-US" b="1" dirty="0" smtClean="0"/>
              <a:t> </a:t>
            </a:r>
            <a:r>
              <a:rPr lang="en-US" dirty="0" smtClean="0"/>
              <a:t>were the </a:t>
            </a:r>
            <a:r>
              <a:rPr lang="en-US" altLang="en-US" b="1" dirty="0" smtClean="0"/>
              <a:t>holy </a:t>
            </a:r>
            <a:r>
              <a:rPr lang="en-US" altLang="en-US" b="1" dirty="0"/>
              <a:t>or pious ones/mighty warriors </a:t>
            </a:r>
            <a:r>
              <a:rPr lang="en-US" altLang="en-US" dirty="0"/>
              <a:t>of </a:t>
            </a:r>
            <a:r>
              <a:rPr lang="en-US" altLang="en-US" dirty="0" smtClean="0"/>
              <a:t>Israel (some see them as the forefathers of the </a:t>
            </a:r>
            <a:r>
              <a:rPr lang="en-US" altLang="en-US" i="1" dirty="0" smtClean="0"/>
              <a:t>Pharisees</a:t>
            </a:r>
            <a:r>
              <a:rPr lang="en-US" alt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Their support strengthened </a:t>
            </a:r>
            <a:r>
              <a:rPr lang="en-US" i="1" dirty="0" smtClean="0"/>
              <a:t>Mattathias’</a:t>
            </a:r>
            <a:r>
              <a:rPr lang="en-US" dirty="0" smtClean="0"/>
              <a:t> movement</a:t>
            </a:r>
          </a:p>
          <a:p>
            <a:pPr lvl="1"/>
            <a:r>
              <a:rPr lang="en-US" dirty="0" smtClean="0"/>
              <a:t>This new group began to roam all over the country cleaning the land of the “lawless men” (Jews) </a:t>
            </a:r>
          </a:p>
          <a:p>
            <a:pPr lvl="1"/>
            <a:r>
              <a:rPr lang="en-US" i="1" dirty="0"/>
              <a:t>Mattathias</a:t>
            </a:r>
            <a:r>
              <a:rPr lang="en-US" dirty="0"/>
              <a:t> </a:t>
            </a:r>
            <a:r>
              <a:rPr lang="en-US" dirty="0" smtClean="0"/>
              <a:t>will begin to catechize </a:t>
            </a:r>
            <a:r>
              <a:rPr lang="en-US" dirty="0"/>
              <a:t>his sons  from his death bed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Here we see an example of biblical catechesis or teaching of the faith based on stories of salvation history</a:t>
            </a:r>
          </a:p>
          <a:p>
            <a:pPr lvl="1"/>
            <a:r>
              <a:rPr lang="en-US" dirty="0" smtClean="0"/>
              <a:t>Examples of this type of catechesis can be found in both Old and New Testament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7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2:51-60</a:t>
            </a:r>
          </a:p>
          <a:p>
            <a:pPr lvl="1"/>
            <a:r>
              <a:rPr lang="en-US" i="1" dirty="0" smtClean="0"/>
              <a:t>Matthaeus</a:t>
            </a:r>
            <a:r>
              <a:rPr lang="en-US" dirty="0" smtClean="0"/>
              <a:t> was reminding his sons of the stories that he had taught them since their childhood</a:t>
            </a:r>
          </a:p>
          <a:p>
            <a:pPr lvl="1"/>
            <a:r>
              <a:rPr lang="en-US" dirty="0" smtClean="0"/>
              <a:t>This passage can be seen as a “cliff notes” of all the education that he had given them since they were first able to understand his fatherly words *</a:t>
            </a:r>
          </a:p>
        </p:txBody>
      </p:sp>
    </p:spTree>
    <p:extLst>
      <p:ext uri="{BB962C8B-B14F-4D97-AF65-F5344CB8AC3E}">
        <p14:creationId xmlns:p14="http://schemas.microsoft.com/office/powerpoint/2010/main" val="357552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Book of 1</a:t>
            </a:r>
            <a:r>
              <a:rPr lang="en-US" baseline="30000" dirty="0" smtClean="0"/>
              <a:t>st</a:t>
            </a:r>
            <a:r>
              <a:rPr lang="en-US" dirty="0" smtClean="0"/>
              <a:t> Maccabees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 61</a:t>
            </a:r>
          </a:p>
          <a:p>
            <a:pPr lvl="1"/>
            <a:r>
              <a:rPr lang="en-US" dirty="0" smtClean="0"/>
              <a:t>Here he moves from the past to the present and future</a:t>
            </a:r>
          </a:p>
          <a:p>
            <a:pPr lvl="1"/>
            <a:r>
              <a:rPr lang="en-US" dirty="0" smtClean="0"/>
              <a:t>His sons were going to be asked to step into this story and become characters in </a:t>
            </a:r>
            <a:r>
              <a:rPr lang="en-US" dirty="0"/>
              <a:t>S</a:t>
            </a:r>
            <a:r>
              <a:rPr lang="en-US" dirty="0" smtClean="0"/>
              <a:t>alvation History just as we are every time we are asked to exercise our faith *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1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2:62-70</a:t>
            </a:r>
          </a:p>
          <a:p>
            <a:pPr lvl="1"/>
            <a:r>
              <a:rPr lang="en-US" dirty="0" smtClean="0"/>
              <a:t>Just before his death, </a:t>
            </a:r>
            <a:r>
              <a:rPr lang="en-US" i="1" dirty="0" smtClean="0"/>
              <a:t>Mattathias </a:t>
            </a:r>
            <a:r>
              <a:rPr lang="en-US" dirty="0" smtClean="0"/>
              <a:t>reminded his sons in an abbreviated form of all that he had given them about Salvation History with emphasis on what God had done for Israel in the past</a:t>
            </a:r>
          </a:p>
          <a:p>
            <a:pPr lvl="1"/>
            <a:r>
              <a:rPr lang="en-US" dirty="0" smtClean="0"/>
              <a:t>He identified the roles his sons would play in this endeavor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His sons </a:t>
            </a:r>
            <a:r>
              <a:rPr lang="en-US" dirty="0" smtClean="0"/>
              <a:t>knew </a:t>
            </a:r>
            <a:r>
              <a:rPr lang="en-US" dirty="0"/>
              <a:t>what </a:t>
            </a:r>
            <a:r>
              <a:rPr lang="en-US" dirty="0" smtClean="0"/>
              <a:t>God </a:t>
            </a:r>
            <a:r>
              <a:rPr lang="en-US" dirty="0"/>
              <a:t>had done </a:t>
            </a:r>
            <a:r>
              <a:rPr lang="en-US" dirty="0" smtClean="0"/>
              <a:t>for Israel from </a:t>
            </a:r>
            <a:r>
              <a:rPr lang="en-US" dirty="0"/>
              <a:t>the stories they had learned in their youth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their father asked them, using </a:t>
            </a:r>
            <a:r>
              <a:rPr lang="en-US" dirty="0" smtClean="0"/>
              <a:t>reason</a:t>
            </a:r>
            <a:r>
              <a:rPr lang="en-US" dirty="0"/>
              <a:t>, to put their faith in God who would save them as He had saved those who preceded them in Salvation History </a:t>
            </a:r>
            <a:endParaRPr lang="en-US" dirty="0" smtClean="0"/>
          </a:p>
          <a:p>
            <a:pPr lvl="1"/>
            <a:r>
              <a:rPr lang="en-US" dirty="0"/>
              <a:t>He </a:t>
            </a:r>
            <a:r>
              <a:rPr lang="en-US" dirty="0" smtClean="0"/>
              <a:t>blessed </a:t>
            </a:r>
            <a:r>
              <a:rPr lang="en-US" dirty="0"/>
              <a:t>his sons and </a:t>
            </a:r>
            <a:r>
              <a:rPr lang="en-US" dirty="0" smtClean="0"/>
              <a:t>died </a:t>
            </a:r>
            <a:r>
              <a:rPr lang="en-US" dirty="0"/>
              <a:t>at </a:t>
            </a:r>
            <a:r>
              <a:rPr lang="en-US" i="1" dirty="0" smtClean="0"/>
              <a:t>Modein *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3:1-9</a:t>
            </a:r>
          </a:p>
          <a:p>
            <a:pPr lvl="1"/>
            <a:r>
              <a:rPr lang="en-US" dirty="0" smtClean="0"/>
              <a:t>Here we meet </a:t>
            </a:r>
            <a:r>
              <a:rPr lang="en-US" i="1" dirty="0" smtClean="0"/>
              <a:t>Judas Maccabees</a:t>
            </a:r>
            <a:r>
              <a:rPr lang="en-US" dirty="0" smtClean="0"/>
              <a:t>, the son of </a:t>
            </a:r>
            <a:r>
              <a:rPr lang="en-US" i="1" dirty="0" smtClean="0"/>
              <a:t>Mattathias</a:t>
            </a:r>
            <a:r>
              <a:rPr lang="en-US" dirty="0" smtClean="0"/>
              <a:t>, who:</a:t>
            </a:r>
          </a:p>
          <a:p>
            <a:pPr lvl="2"/>
            <a:r>
              <a:rPr lang="en-US" altLang="en-US" dirty="0"/>
              <a:t>Took command of the army</a:t>
            </a:r>
          </a:p>
          <a:p>
            <a:pPr lvl="2"/>
            <a:r>
              <a:rPr lang="en-US" altLang="en-US" dirty="0"/>
              <a:t>Defeated and killed </a:t>
            </a:r>
            <a:r>
              <a:rPr lang="en-US" altLang="en-US" dirty="0" smtClean="0"/>
              <a:t>the Greek General </a:t>
            </a:r>
            <a:r>
              <a:rPr lang="en-US" altLang="en-US" i="1" dirty="0" smtClean="0"/>
              <a:t>Apollonius</a:t>
            </a:r>
            <a:endParaRPr lang="en-US" altLang="en-US" i="1" dirty="0"/>
          </a:p>
          <a:p>
            <a:pPr lvl="2"/>
            <a:r>
              <a:rPr lang="en-US" altLang="en-US" dirty="0"/>
              <a:t>Became a great and successful warrior </a:t>
            </a:r>
          </a:p>
          <a:p>
            <a:pPr lvl="2"/>
            <a:r>
              <a:rPr lang="en-US" altLang="en-US" dirty="0"/>
              <a:t>Defeated </a:t>
            </a:r>
            <a:r>
              <a:rPr lang="en-US" altLang="en-US" i="1" dirty="0" smtClean="0"/>
              <a:t>Seron</a:t>
            </a:r>
            <a:r>
              <a:rPr lang="en-US" altLang="en-US" dirty="0" smtClean="0"/>
              <a:t> </a:t>
            </a:r>
            <a:r>
              <a:rPr lang="en-US" altLang="en-US" dirty="0"/>
              <a:t>the commander of the Syrian army</a:t>
            </a:r>
          </a:p>
          <a:p>
            <a:pPr lvl="2"/>
            <a:r>
              <a:rPr lang="en-US" altLang="en-US" dirty="0"/>
              <a:t>Prepared to fight the mighty Army of King Antiochus under the direction of Lysias at </a:t>
            </a:r>
            <a:r>
              <a:rPr lang="en-US" altLang="en-US" i="1" dirty="0"/>
              <a:t>Emmaus</a:t>
            </a:r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61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we see the text moving back to poetry implying that it might have been sung before it returns to the historical setting</a:t>
            </a:r>
          </a:p>
          <a:p>
            <a:r>
              <a:rPr lang="en-US" dirty="0" smtClean="0"/>
              <a:t>Look at what </a:t>
            </a:r>
            <a:r>
              <a:rPr lang="en-US" i="1" dirty="0" smtClean="0"/>
              <a:t>Judas</a:t>
            </a:r>
            <a:r>
              <a:rPr lang="en-US" dirty="0" smtClean="0"/>
              <a:t> does with the information he was taught by his father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3:10-12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Greeks, </a:t>
            </a:r>
            <a:r>
              <a:rPr lang="en-US" dirty="0" smtClean="0"/>
              <a:t>under the leadership of </a:t>
            </a:r>
            <a:r>
              <a:rPr lang="en-US" b="1" i="1" dirty="0" smtClean="0"/>
              <a:t>Apollonius</a:t>
            </a:r>
            <a:r>
              <a:rPr lang="en-US" i="1" dirty="0" smtClean="0"/>
              <a:t>,</a:t>
            </a:r>
            <a:r>
              <a:rPr lang="en-US" dirty="0" smtClean="0"/>
              <a:t> decided to gather Gentiles and Samaritans to capture and destroy </a:t>
            </a:r>
            <a:r>
              <a:rPr lang="en-US" i="1" dirty="0" smtClean="0"/>
              <a:t>Judas</a:t>
            </a:r>
            <a:r>
              <a:rPr lang="en-US" dirty="0" smtClean="0"/>
              <a:t> and his forces</a:t>
            </a:r>
          </a:p>
          <a:p>
            <a:pPr lvl="1"/>
            <a:r>
              <a:rPr lang="en-US" dirty="0" smtClean="0"/>
              <a:t>Instead </a:t>
            </a:r>
            <a:r>
              <a:rPr lang="en-US" i="1" dirty="0" smtClean="0"/>
              <a:t>Judas </a:t>
            </a:r>
            <a:r>
              <a:rPr lang="en-US" dirty="0" smtClean="0"/>
              <a:t>renders them a massive defeat</a:t>
            </a:r>
          </a:p>
          <a:p>
            <a:pPr lvl="1"/>
            <a:r>
              <a:rPr lang="en-US" dirty="0" smtClean="0"/>
              <a:t>To “take the sword of your enemy” was a great insult</a:t>
            </a:r>
          </a:p>
          <a:p>
            <a:pPr lvl="1"/>
            <a:r>
              <a:rPr lang="en-US" dirty="0" smtClean="0"/>
              <a:t>Those defeated in this battle were not only the Gentiles and Samaritans but also the “lawless” Jews who had forsaken the </a:t>
            </a:r>
            <a:r>
              <a:rPr lang="en-US" i="1" dirty="0" smtClean="0"/>
              <a:t>Torah</a:t>
            </a:r>
            <a:r>
              <a:rPr lang="en-US" dirty="0" smtClean="0"/>
              <a:t> and joined forces with the Greeks 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3:13-15</a:t>
            </a:r>
          </a:p>
          <a:p>
            <a:r>
              <a:rPr lang="en-US" dirty="0" smtClean="0"/>
              <a:t>Next </a:t>
            </a:r>
            <a:r>
              <a:rPr lang="en-US" b="1" i="1" dirty="0" smtClean="0"/>
              <a:t>Seron</a:t>
            </a:r>
            <a:r>
              <a:rPr lang="en-US" dirty="0" smtClean="0"/>
              <a:t>, the commander of the </a:t>
            </a:r>
            <a:r>
              <a:rPr lang="en-US" i="1" dirty="0" smtClean="0"/>
              <a:t>Syrian Army</a:t>
            </a:r>
            <a:r>
              <a:rPr lang="en-US" dirty="0" smtClean="0"/>
              <a:t>, decided to make a name for himself by defeating </a:t>
            </a:r>
            <a:r>
              <a:rPr lang="en-US" i="1" dirty="0" smtClean="0"/>
              <a:t>Maccabeus</a:t>
            </a:r>
          </a:p>
          <a:p>
            <a:r>
              <a:rPr lang="en-US" dirty="0" smtClean="0"/>
              <a:t>He gathered a strong organized army of ungodly men 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3:16-26</a:t>
            </a:r>
            <a:endParaRPr lang="en-US" dirty="0" smtClean="0"/>
          </a:p>
          <a:p>
            <a:pPr lvl="1"/>
            <a:r>
              <a:rPr lang="en-US" dirty="0" smtClean="0"/>
              <a:t>This was like what </a:t>
            </a:r>
            <a:r>
              <a:rPr lang="en-US" i="1" dirty="0" smtClean="0"/>
              <a:t>Moses</a:t>
            </a:r>
            <a:r>
              <a:rPr lang="en-US" dirty="0" smtClean="0"/>
              <a:t> said to the people of Israel who were standing in front of the Red Sea with the most powerful army in the world coming upon them with horse and chariot (</a:t>
            </a:r>
            <a:r>
              <a:rPr lang="en-US" b="1" dirty="0" smtClean="0"/>
              <a:t>Ex 14:13-14)</a:t>
            </a:r>
          </a:p>
          <a:p>
            <a:pPr lvl="1"/>
            <a:r>
              <a:rPr lang="en-US" i="1" dirty="0" smtClean="0"/>
              <a:t>Judas</a:t>
            </a:r>
            <a:r>
              <a:rPr lang="en-US" dirty="0" smtClean="0"/>
              <a:t> called them to be still and wait for God to fight for them!</a:t>
            </a:r>
          </a:p>
          <a:p>
            <a:pPr lvl="1"/>
            <a:r>
              <a:rPr lang="en-US" dirty="0" smtClean="0"/>
              <a:t>Look at what </a:t>
            </a:r>
            <a:r>
              <a:rPr lang="en-US" i="1" dirty="0" smtClean="0"/>
              <a:t>Judas</a:t>
            </a:r>
            <a:r>
              <a:rPr lang="en-US" dirty="0" smtClean="0"/>
              <a:t> does next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i="1" dirty="0" smtClean="0"/>
              <a:t>Judas</a:t>
            </a:r>
            <a:r>
              <a:rPr lang="en-US" dirty="0" smtClean="0"/>
              <a:t> had so much zeal that after his pep talk he drew his sword and rushes the enemy alone</a:t>
            </a:r>
          </a:p>
          <a:p>
            <a:pPr lvl="1"/>
            <a:r>
              <a:rPr lang="en-US" dirty="0" smtClean="0"/>
              <a:t>Of course his army followed </a:t>
            </a:r>
          </a:p>
          <a:p>
            <a:pPr lvl="2"/>
            <a:r>
              <a:rPr lang="en-US" dirty="0" smtClean="0"/>
              <a:t>Can’t you hear them say “there he goes again, okay lets follow him</a:t>
            </a:r>
          </a:p>
          <a:p>
            <a:pPr lvl="1"/>
            <a:r>
              <a:rPr lang="en-US" i="1" dirty="0" smtClean="0"/>
              <a:t>Judas </a:t>
            </a:r>
            <a:r>
              <a:rPr lang="en-US" dirty="0" smtClean="0"/>
              <a:t>was not afraid because he knew the promise God made to Israel: that one man could put to flight a thousand enemy soldiers </a:t>
            </a:r>
          </a:p>
          <a:p>
            <a:pPr lvl="1"/>
            <a:r>
              <a:rPr lang="en-US" dirty="0" smtClean="0"/>
              <a:t>The enemy was crushed and learned to fear the great warrior </a:t>
            </a:r>
            <a:r>
              <a:rPr lang="en-US" i="1" dirty="0" smtClean="0"/>
              <a:t>Judas Maccabaeus **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3:27-31</a:t>
            </a:r>
          </a:p>
          <a:p>
            <a:pPr lvl="1"/>
            <a:r>
              <a:rPr lang="en-US" b="1" dirty="0" smtClean="0"/>
              <a:t>King </a:t>
            </a:r>
            <a:r>
              <a:rPr lang="en-US" b="1" i="1" dirty="0" smtClean="0"/>
              <a:t>Antiochus</a:t>
            </a:r>
            <a:r>
              <a:rPr lang="en-US" b="1" dirty="0" smtClean="0"/>
              <a:t> </a:t>
            </a:r>
            <a:r>
              <a:rPr lang="en-US" dirty="0" smtClean="0"/>
              <a:t>suddenly realized that the taxes were no longer coming into his treasury</a:t>
            </a:r>
            <a:endParaRPr lang="en-US" dirty="0"/>
          </a:p>
          <a:p>
            <a:pPr lvl="1"/>
            <a:r>
              <a:rPr lang="en-US" dirty="0" smtClean="0"/>
              <a:t>This was a problem because his entire army was a paid force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did not believe in the king and had to be paid to fight for him</a:t>
            </a:r>
          </a:p>
          <a:p>
            <a:pPr lvl="1"/>
            <a:r>
              <a:rPr lang="en-US" dirty="0" smtClean="0"/>
              <a:t>If the pay stubs ceased his army would stop fighting</a:t>
            </a:r>
          </a:p>
          <a:p>
            <a:pPr lvl="1"/>
            <a:r>
              <a:rPr lang="en-US" dirty="0" smtClean="0"/>
              <a:t>On the other hand the </a:t>
            </a:r>
            <a:r>
              <a:rPr lang="en-US" i="1" dirty="0" smtClean="0"/>
              <a:t>Maccabees </a:t>
            </a:r>
            <a:r>
              <a:rPr lang="en-US" dirty="0" smtClean="0"/>
              <a:t>were fighting for their lives and the lives of their families</a:t>
            </a:r>
          </a:p>
          <a:p>
            <a:pPr lvl="1"/>
            <a:r>
              <a:rPr lang="en-US" dirty="0" smtClean="0"/>
              <a:t>They were also fighting for their faith in the Torah </a:t>
            </a:r>
          </a:p>
          <a:p>
            <a:pPr lvl="1"/>
            <a:r>
              <a:rPr lang="en-US" dirty="0" smtClean="0"/>
              <a:t>This situation led King </a:t>
            </a:r>
            <a:r>
              <a:rPr lang="en-US" i="1" dirty="0" smtClean="0"/>
              <a:t>Antiochus</a:t>
            </a:r>
            <a:r>
              <a:rPr lang="en-US" dirty="0" smtClean="0"/>
              <a:t> to divide his army and take one half into </a:t>
            </a:r>
            <a:r>
              <a:rPr lang="en-US" i="1" dirty="0" smtClean="0"/>
              <a:t>Persia</a:t>
            </a:r>
            <a:r>
              <a:rPr lang="en-US" dirty="0" smtClean="0"/>
              <a:t> to collect the tribute from the </a:t>
            </a:r>
            <a:r>
              <a:rPr lang="en-US" i="1" dirty="0" smtClean="0"/>
              <a:t>Persians </a:t>
            </a:r>
            <a:r>
              <a:rPr lang="en-US" dirty="0" smtClean="0"/>
              <a:t>in order</a:t>
            </a:r>
            <a:r>
              <a:rPr lang="en-US" i="1" dirty="0" smtClean="0"/>
              <a:t> </a:t>
            </a:r>
            <a:r>
              <a:rPr lang="en-US" dirty="0" smtClean="0"/>
              <a:t>to acquire enough money to pay for the fight against the </a:t>
            </a:r>
            <a:r>
              <a:rPr lang="en-US" i="1" dirty="0" smtClean="0"/>
              <a:t>Maccabees *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4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1</a:t>
            </a:r>
            <a:r>
              <a:rPr lang="en-US" altLang="en-US" b="1" baseline="30000" dirty="0"/>
              <a:t>st</a:t>
            </a:r>
            <a:r>
              <a:rPr lang="en-US" altLang="en-US" b="1" dirty="0"/>
              <a:t> return </a:t>
            </a:r>
            <a:r>
              <a:rPr lang="en-US" altLang="en-US" b="1" dirty="0" smtClean="0"/>
              <a:t>from Babylonian captivity– </a:t>
            </a:r>
            <a:r>
              <a:rPr lang="en-US" altLang="en-US" b="1" dirty="0"/>
              <a:t>538 B.C. </a:t>
            </a:r>
          </a:p>
          <a:p>
            <a:pPr lvl="1"/>
            <a:r>
              <a:rPr lang="en-US" altLang="en-US" b="1" dirty="0"/>
              <a:t>Zerubbabel</a:t>
            </a:r>
            <a:r>
              <a:rPr lang="en-US" altLang="en-US" dirty="0"/>
              <a:t> was the governor  </a:t>
            </a:r>
          </a:p>
          <a:p>
            <a:pPr lvl="1"/>
            <a:r>
              <a:rPr lang="en-US" altLang="en-US" b="1" dirty="0"/>
              <a:t>Jeshua </a:t>
            </a:r>
            <a:r>
              <a:rPr lang="en-US" altLang="en-US" dirty="0"/>
              <a:t>was the high priest</a:t>
            </a:r>
          </a:p>
          <a:p>
            <a:pPr lvl="2"/>
            <a:r>
              <a:rPr lang="en-US" altLang="en-US" dirty="0"/>
              <a:t>The </a:t>
            </a:r>
            <a:r>
              <a:rPr lang="en-US" altLang="en-US" b="1" dirty="0"/>
              <a:t>Altar was built 536 B.C.</a:t>
            </a:r>
            <a:r>
              <a:rPr lang="en-US" altLang="en-US" dirty="0"/>
              <a:t> (construction on the rest if temple halted for 20 years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b="1" dirty="0"/>
              <a:t>536 B.C. Foundation of the Temple was laid</a:t>
            </a:r>
          </a:p>
          <a:p>
            <a:pPr lvl="2"/>
            <a:r>
              <a:rPr lang="en-US" altLang="en-US" dirty="0"/>
              <a:t>Youth rejoiced</a:t>
            </a:r>
          </a:p>
          <a:p>
            <a:pPr lvl="2"/>
            <a:r>
              <a:rPr lang="en-US" altLang="en-US" dirty="0"/>
              <a:t>Elderly wept</a:t>
            </a:r>
          </a:p>
          <a:p>
            <a:pPr lvl="1"/>
            <a:r>
              <a:rPr lang="en-US" b="1" dirty="0"/>
              <a:t>534 – 520 B.C.</a:t>
            </a:r>
            <a:r>
              <a:rPr lang="en-US" dirty="0"/>
              <a:t> </a:t>
            </a:r>
            <a:r>
              <a:rPr lang="en-US" b="1" dirty="0" smtClean="0"/>
              <a:t>work </a:t>
            </a:r>
            <a:r>
              <a:rPr lang="en-US" b="1" dirty="0"/>
              <a:t>stopped </a:t>
            </a:r>
            <a:r>
              <a:rPr lang="en-US" dirty="0"/>
              <a:t>due to Samaritan harassment 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3:32-33</a:t>
            </a:r>
          </a:p>
          <a:p>
            <a:pPr lvl="1"/>
            <a:r>
              <a:rPr lang="en-US" b="1" i="1" dirty="0" smtClean="0"/>
              <a:t>Lysias</a:t>
            </a:r>
            <a:r>
              <a:rPr lang="en-US" i="1" dirty="0" smtClean="0"/>
              <a:t> </a:t>
            </a:r>
            <a:r>
              <a:rPr lang="en-US" dirty="0" smtClean="0"/>
              <a:t>was in control from the </a:t>
            </a:r>
            <a:r>
              <a:rPr lang="en-US" i="1" dirty="0" smtClean="0"/>
              <a:t>Euphrates </a:t>
            </a:r>
            <a:r>
              <a:rPr lang="en-US" dirty="0" smtClean="0"/>
              <a:t>down to the border of </a:t>
            </a:r>
            <a:r>
              <a:rPr lang="en-US" i="1" dirty="0" smtClean="0"/>
              <a:t>Egypt</a:t>
            </a:r>
          </a:p>
          <a:p>
            <a:pPr lvl="1"/>
            <a:r>
              <a:rPr lang="en-US" dirty="0" smtClean="0"/>
              <a:t>He was left in charge of the other half of the army when the King went to Persia</a:t>
            </a:r>
          </a:p>
          <a:p>
            <a:pPr lvl="1"/>
            <a:r>
              <a:rPr lang="en-US" dirty="0" smtClean="0"/>
              <a:t>He was also charged with taking care of </a:t>
            </a:r>
            <a:r>
              <a:rPr lang="en-US" i="1" dirty="0" smtClean="0"/>
              <a:t>King Antiochus’ </a:t>
            </a:r>
            <a:r>
              <a:rPr lang="en-US" dirty="0" smtClean="0"/>
              <a:t>son</a:t>
            </a:r>
          </a:p>
          <a:p>
            <a:pPr lvl="1"/>
            <a:r>
              <a:rPr lang="en-US" dirty="0" smtClean="0"/>
              <a:t>In this passage we see another reference to the use of </a:t>
            </a:r>
            <a:r>
              <a:rPr lang="en-US" b="1" dirty="0"/>
              <a:t>e</a:t>
            </a:r>
            <a:r>
              <a:rPr lang="en-US" b="1" dirty="0" smtClean="0"/>
              <a:t>lephants </a:t>
            </a:r>
            <a:r>
              <a:rPr lang="en-US" dirty="0" smtClean="0"/>
              <a:t>as a weapon of war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49386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3:34-44</a:t>
            </a:r>
          </a:p>
          <a:p>
            <a:pPr lvl="1"/>
            <a:r>
              <a:rPr lang="en-US" dirty="0" smtClean="0"/>
              <a:t>As mentioned,</a:t>
            </a:r>
            <a:r>
              <a:rPr lang="en-US" i="1" dirty="0" smtClean="0"/>
              <a:t> King Antiochus </a:t>
            </a:r>
            <a:r>
              <a:rPr lang="en-US" dirty="0" smtClean="0"/>
              <a:t>divided his army, leaving half under </a:t>
            </a:r>
            <a:r>
              <a:rPr lang="en-US" i="1" dirty="0" smtClean="0"/>
              <a:t>Lucius</a:t>
            </a:r>
            <a:r>
              <a:rPr lang="en-US" dirty="0" smtClean="0"/>
              <a:t> to finish off the rebellion in </a:t>
            </a:r>
            <a:r>
              <a:rPr lang="en-US" i="1" dirty="0" smtClean="0"/>
              <a:t>Judea</a:t>
            </a:r>
            <a:r>
              <a:rPr lang="en-US" dirty="0" smtClean="0"/>
              <a:t> while he led the rest to enforce taxation in Persia</a:t>
            </a:r>
            <a:endParaRPr lang="en-US" dirty="0"/>
          </a:p>
          <a:p>
            <a:pPr lvl="1"/>
            <a:r>
              <a:rPr lang="en-US" dirty="0" smtClean="0"/>
              <a:t>Look at the numbers </a:t>
            </a:r>
            <a:r>
              <a:rPr lang="en-US" i="1" dirty="0" smtClean="0"/>
              <a:t>Lucius</a:t>
            </a:r>
            <a:r>
              <a:rPr lang="en-US" dirty="0" smtClean="0"/>
              <a:t> brought against the </a:t>
            </a:r>
            <a:r>
              <a:rPr lang="en-US" i="1" dirty="0" smtClean="0"/>
              <a:t>Maccabees </a:t>
            </a:r>
            <a:r>
              <a:rPr lang="en-US" dirty="0" smtClean="0"/>
              <a:t>in Judea</a:t>
            </a:r>
            <a:endParaRPr lang="en-US" i="1" dirty="0" smtClean="0"/>
          </a:p>
          <a:p>
            <a:pPr lvl="2"/>
            <a:r>
              <a:rPr lang="en-US" dirty="0" smtClean="0"/>
              <a:t>40,000 Infantry</a:t>
            </a:r>
            <a:endParaRPr lang="en-US" dirty="0"/>
          </a:p>
          <a:p>
            <a:pPr lvl="2"/>
            <a:r>
              <a:rPr lang="en-US" dirty="0" smtClean="0"/>
              <a:t> 7,000 Cavalry</a:t>
            </a:r>
          </a:p>
          <a:p>
            <a:pPr lvl="2"/>
            <a:r>
              <a:rPr lang="en-US" dirty="0" smtClean="0"/>
              <a:t>Plus forces from </a:t>
            </a:r>
            <a:r>
              <a:rPr lang="en-US" b="1" dirty="0" smtClean="0"/>
              <a:t>Syria </a:t>
            </a:r>
            <a:r>
              <a:rPr lang="en-US" dirty="0" smtClean="0"/>
              <a:t>and the </a:t>
            </a:r>
            <a:r>
              <a:rPr lang="en-US" b="1" dirty="0" smtClean="0"/>
              <a:t>Philistines </a:t>
            </a:r>
          </a:p>
          <a:p>
            <a:pPr lvl="1"/>
            <a:r>
              <a:rPr lang="en-US" dirty="0" smtClean="0"/>
              <a:t>Up to this point the </a:t>
            </a:r>
            <a:r>
              <a:rPr lang="en-US" i="1" dirty="0" smtClean="0"/>
              <a:t>Maccabees</a:t>
            </a:r>
            <a:r>
              <a:rPr lang="en-US" dirty="0" smtClean="0"/>
              <a:t> had been primarily fighting against local Gentile forces</a:t>
            </a:r>
          </a:p>
          <a:p>
            <a:pPr lvl="1"/>
            <a:r>
              <a:rPr lang="en-US" dirty="0" smtClean="0"/>
              <a:t>But this was a sizable and professional army *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3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3:45-47</a:t>
            </a:r>
          </a:p>
          <a:p>
            <a:pPr lvl="1"/>
            <a:r>
              <a:rPr lang="en-US" dirty="0" smtClean="0"/>
              <a:t>At this point </a:t>
            </a:r>
            <a:r>
              <a:rPr lang="en-US" i="1" dirty="0" smtClean="0"/>
              <a:t>Jerusalem </a:t>
            </a:r>
            <a:r>
              <a:rPr lang="en-US" dirty="0" smtClean="0"/>
              <a:t>was under Greek control</a:t>
            </a:r>
          </a:p>
          <a:p>
            <a:pPr lvl="1"/>
            <a:r>
              <a:rPr lang="en-US" dirty="0" smtClean="0"/>
              <a:t>Notice that the </a:t>
            </a:r>
            <a:r>
              <a:rPr lang="en-US" i="1" dirty="0" smtClean="0"/>
              <a:t>Maccabees </a:t>
            </a:r>
            <a:r>
              <a:rPr lang="en-US" dirty="0" smtClean="0"/>
              <a:t>were not sharpening their swords, counting the size of their force, or wondering if they were strong enough to defeat such a large force</a:t>
            </a:r>
          </a:p>
          <a:p>
            <a:pPr lvl="1"/>
            <a:r>
              <a:rPr lang="en-US" dirty="0" smtClean="0"/>
              <a:t>Instead, they were doing the only thing that mattered – they were praying and fasting as they prepared spiritually for the battle 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3:48-53</a:t>
            </a:r>
          </a:p>
          <a:p>
            <a:pPr lvl="1"/>
            <a:r>
              <a:rPr lang="en-US" dirty="0" smtClean="0"/>
              <a:t>The Gentiles were occupying the temple in Jerusalem while Judas Maccabees and his men were consulting the Torah</a:t>
            </a:r>
          </a:p>
          <a:p>
            <a:pPr lvl="1"/>
            <a:r>
              <a:rPr lang="en-US" dirty="0" smtClean="0"/>
              <a:t>Notice that the Maccabees did not rely upon their own military might</a:t>
            </a:r>
          </a:p>
          <a:p>
            <a:pPr lvl="1"/>
            <a:r>
              <a:rPr lang="en-US" dirty="0" smtClean="0"/>
              <a:t>Look at what they had already accomplished</a:t>
            </a:r>
          </a:p>
          <a:p>
            <a:pPr lvl="1"/>
            <a:r>
              <a:rPr lang="en-US" dirty="0" smtClean="0"/>
              <a:t>But instead of believing , based on their past victories, that they could do it again, they turned to Yahweh in prayer</a:t>
            </a:r>
          </a:p>
          <a:p>
            <a:pPr lvl="1"/>
            <a:r>
              <a:rPr lang="en-US" dirty="0" smtClean="0"/>
              <a:t>They knew that the odds were greatly against them, but they also knew that God was on their side 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25" y="1920218"/>
            <a:ext cx="7886700" cy="4351338"/>
          </a:xfrm>
        </p:spPr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3:54-60</a:t>
            </a:r>
          </a:p>
          <a:p>
            <a:pPr lvl="1"/>
            <a:r>
              <a:rPr lang="en-US" dirty="0" smtClean="0"/>
              <a:t>Here </a:t>
            </a:r>
            <a:r>
              <a:rPr lang="en-US" i="1" dirty="0" smtClean="0"/>
              <a:t>Judas</a:t>
            </a:r>
            <a:r>
              <a:rPr lang="en-US" dirty="0" smtClean="0"/>
              <a:t> reminded his men of the exemptions for going into battle found in the Torah to include release of: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newly married</a:t>
            </a:r>
          </a:p>
          <a:p>
            <a:pPr lvl="2"/>
            <a:r>
              <a:rPr lang="en-US" dirty="0" smtClean="0"/>
              <a:t>Those who recently planted a vineyard </a:t>
            </a:r>
          </a:p>
          <a:p>
            <a:pPr lvl="2"/>
            <a:r>
              <a:rPr lang="en-US" dirty="0" smtClean="0"/>
              <a:t>Those who were afraid  </a:t>
            </a:r>
            <a:r>
              <a:rPr lang="en-US" b="1" dirty="0" smtClean="0"/>
              <a:t>(Du 20:1-9)</a:t>
            </a:r>
          </a:p>
          <a:p>
            <a:pPr lvl="1"/>
            <a:r>
              <a:rPr lang="en-US" dirty="0" smtClean="0"/>
              <a:t>In the end they simply put themselves in the hand of God </a:t>
            </a:r>
          </a:p>
          <a:p>
            <a:pPr lvl="1"/>
            <a:r>
              <a:rPr lang="en-US" dirty="0" smtClean="0"/>
              <a:t>The battle is described in the </a:t>
            </a:r>
            <a:r>
              <a:rPr lang="en-US" smtClean="0"/>
              <a:t>next chapter6y*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338754"/>
            <a:ext cx="8065294" cy="3420824"/>
          </a:xfrm>
        </p:spPr>
        <p:txBody>
          <a:bodyPr>
            <a:normAutofit lnSpcReduction="10000"/>
          </a:bodyPr>
          <a:lstStyle/>
          <a:p>
            <a:r>
              <a:rPr lang="en-US" altLang="en-US" b="1" dirty="0"/>
              <a:t>2</a:t>
            </a:r>
            <a:r>
              <a:rPr lang="en-US" altLang="en-US" b="1" baseline="30000" dirty="0"/>
              <a:t>nd</a:t>
            </a:r>
            <a:r>
              <a:rPr lang="en-US" altLang="en-US" b="1" dirty="0"/>
              <a:t> return 525-457 BC</a:t>
            </a:r>
          </a:p>
          <a:p>
            <a:pPr lvl="1"/>
            <a:r>
              <a:rPr lang="en-US" altLang="en-US" i="1" dirty="0"/>
              <a:t>The prophet </a:t>
            </a:r>
            <a:r>
              <a:rPr lang="en-US" altLang="en-US" b="1" i="1" dirty="0"/>
              <a:t>Haggai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b="1" i="1" dirty="0"/>
              <a:t>Zechariah</a:t>
            </a:r>
            <a:r>
              <a:rPr lang="en-US" altLang="en-US" dirty="0"/>
              <a:t> </a:t>
            </a:r>
            <a:r>
              <a:rPr lang="en-US" altLang="en-US" dirty="0" smtClean="0"/>
              <a:t>called </a:t>
            </a:r>
            <a:r>
              <a:rPr lang="en-US" altLang="en-US" dirty="0"/>
              <a:t>for the people to return to the construction of the Temple</a:t>
            </a:r>
          </a:p>
          <a:p>
            <a:pPr lvl="1"/>
            <a:r>
              <a:rPr lang="en-US" altLang="en-US" b="1" dirty="0" smtClean="0"/>
              <a:t>Temple was</a:t>
            </a:r>
            <a:r>
              <a:rPr lang="en-US" altLang="en-US" dirty="0" smtClean="0"/>
              <a:t> </a:t>
            </a:r>
            <a:r>
              <a:rPr lang="en-US" altLang="en-US" b="1" dirty="0"/>
              <a:t>dedicated – 515 B.C</a:t>
            </a:r>
            <a:r>
              <a:rPr lang="en-US" altLang="en-US" b="1" dirty="0" smtClean="0"/>
              <a:t>.</a:t>
            </a:r>
            <a:endParaRPr lang="en-US" altLang="en-US" dirty="0" smtClean="0"/>
          </a:p>
          <a:p>
            <a:r>
              <a:rPr lang="en-US" altLang="en-US" b="1" dirty="0"/>
              <a:t>3</a:t>
            </a:r>
            <a:r>
              <a:rPr lang="en-US" altLang="en-US" b="1" baseline="30000" dirty="0"/>
              <a:t>rd</a:t>
            </a:r>
            <a:r>
              <a:rPr lang="en-US" altLang="en-US" b="1" dirty="0"/>
              <a:t> return 444 B.C.</a:t>
            </a:r>
          </a:p>
          <a:p>
            <a:pPr lvl="1"/>
            <a:r>
              <a:rPr lang="en-US" altLang="en-US" b="1" dirty="0"/>
              <a:t>Nehemiah</a:t>
            </a:r>
            <a:r>
              <a:rPr lang="en-US" altLang="en-US" dirty="0"/>
              <a:t> led the </a:t>
            </a:r>
            <a:r>
              <a:rPr lang="en-US" altLang="en-US" b="1" dirty="0"/>
              <a:t>rebuilding of walls of Jerusalem </a:t>
            </a:r>
            <a:r>
              <a:rPr lang="en-US" altLang="en-US" dirty="0"/>
              <a:t>– </a:t>
            </a:r>
            <a:r>
              <a:rPr lang="en-US" altLang="en-US" b="1" dirty="0"/>
              <a:t>444 B.C.</a:t>
            </a:r>
          </a:p>
          <a:p>
            <a:pPr lvl="1"/>
            <a:r>
              <a:rPr lang="en-US" altLang="en-US" b="1" i="1" dirty="0"/>
              <a:t>Ezra </a:t>
            </a:r>
            <a:r>
              <a:rPr lang="en-US" altLang="en-US" dirty="0"/>
              <a:t>returned and taught in Jerusalem in 458 B.C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b="1" dirty="0" smtClean="0"/>
              <a:t>Persians remain in control of region</a:t>
            </a:r>
            <a:endParaRPr lang="en-US" altLang="en-US" b="1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35769" y="331765"/>
            <a:ext cx="8079581" cy="1493860"/>
          </a:xfrm>
        </p:spPr>
        <p:txBody>
          <a:bodyPr/>
          <a:lstStyle/>
          <a:p>
            <a:r>
              <a:rPr lang="en-US" altLang="en-US" dirty="0" smtClean="0"/>
              <a:t>Key Dates (Cont)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b="1" dirty="0" smtClean="0"/>
              <a:t>Alexander the Great 356-323 B.C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Defeated </a:t>
            </a:r>
            <a:r>
              <a:rPr lang="en-US" altLang="en-US" b="1" dirty="0" smtClean="0"/>
              <a:t>King Darius III of Persia in 330 B.C.</a:t>
            </a:r>
          </a:p>
          <a:p>
            <a:pPr lvl="1"/>
            <a:r>
              <a:rPr lang="en-US" altLang="en-US" dirty="0" smtClean="0"/>
              <a:t>Died in 323 B.C. at age 38</a:t>
            </a:r>
          </a:p>
          <a:p>
            <a:pPr lvl="1"/>
            <a:r>
              <a:rPr lang="en-US" altLang="en-US" dirty="0" smtClean="0"/>
              <a:t>Succeeded by four generals who divided the empire:</a:t>
            </a:r>
          </a:p>
          <a:p>
            <a:pPr lvl="1"/>
            <a:r>
              <a:rPr lang="en-US" altLang="en-US" b="1" dirty="0"/>
              <a:t>Ptolemy I - VI 323- 170 B.C.</a:t>
            </a:r>
          </a:p>
          <a:p>
            <a:pPr lvl="2"/>
            <a:r>
              <a:rPr lang="en-US" altLang="en-US" dirty="0"/>
              <a:t>Controlled Egypt</a:t>
            </a:r>
          </a:p>
          <a:p>
            <a:pPr lvl="2"/>
            <a:r>
              <a:rPr lang="en-US" altLang="en-US" dirty="0"/>
              <a:t>Defeated </a:t>
            </a:r>
            <a:r>
              <a:rPr lang="en-US" altLang="en-US" dirty="0" smtClean="0"/>
              <a:t>by a Seleucus king </a:t>
            </a:r>
            <a:endParaRPr lang="en-US" altLang="en-US" b="1" dirty="0"/>
          </a:p>
          <a:p>
            <a:pPr lvl="1"/>
            <a:r>
              <a:rPr lang="en-US" b="1" dirty="0" smtClean="0"/>
              <a:t>Seleucus </a:t>
            </a:r>
            <a:r>
              <a:rPr lang="en-US" b="1" dirty="0"/>
              <a:t>I- IV - </a:t>
            </a:r>
            <a:r>
              <a:rPr lang="en-US" b="1" dirty="0" smtClean="0"/>
              <a:t>305-175 B.C.</a:t>
            </a:r>
            <a:endParaRPr lang="en-US" b="1" dirty="0"/>
          </a:p>
          <a:p>
            <a:pPr lvl="2"/>
            <a:r>
              <a:rPr lang="en-US" dirty="0"/>
              <a:t>Controlled </a:t>
            </a:r>
            <a:r>
              <a:rPr lang="en-US" dirty="0" smtClean="0"/>
              <a:t>Syria </a:t>
            </a:r>
            <a:endParaRPr lang="en-US" dirty="0"/>
          </a:p>
          <a:p>
            <a:pPr lvl="2"/>
            <a:r>
              <a:rPr lang="en-US" altLang="en-US" b="1" dirty="0"/>
              <a:t>Antiochus Epiphanes </a:t>
            </a:r>
            <a:r>
              <a:rPr lang="en-US" altLang="en-US" dirty="0"/>
              <a:t>d</a:t>
            </a:r>
            <a:r>
              <a:rPr lang="en-US" dirty="0" smtClean="0"/>
              <a:t>efeated </a:t>
            </a:r>
            <a:r>
              <a:rPr lang="en-US" b="1" dirty="0" smtClean="0"/>
              <a:t>Ptolemy VI </a:t>
            </a:r>
            <a:r>
              <a:rPr lang="en-US" dirty="0" smtClean="0"/>
              <a:t>in </a:t>
            </a:r>
            <a:r>
              <a:rPr lang="en-US" b="1" dirty="0" smtClean="0"/>
              <a:t>175 B.C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Controlled Palestine  </a:t>
            </a:r>
            <a:endParaRPr lang="en-US" dirty="0"/>
          </a:p>
          <a:p>
            <a:endParaRPr lang="en-US" altLang="en-US" dirty="0" smtClean="0"/>
          </a:p>
          <a:p>
            <a:pPr marL="457200" lvl="1" indent="0"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13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1</a:t>
            </a:r>
            <a:r>
              <a:rPr lang="en-US" baseline="30000" dirty="0" smtClean="0"/>
              <a:t>st</a:t>
            </a:r>
            <a:r>
              <a:rPr lang="en-US" dirty="0" smtClean="0"/>
              <a:t> Maccabees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0050" y="1825625"/>
            <a:ext cx="7886700" cy="4351338"/>
          </a:xfrm>
        </p:spPr>
        <p:txBody>
          <a:bodyPr/>
          <a:lstStyle/>
          <a:p>
            <a:r>
              <a:rPr lang="en-US" dirty="0" smtClean="0"/>
              <a:t>Sets the historical background by focusing on the death </a:t>
            </a:r>
            <a:r>
              <a:rPr lang="en-US" i="1" dirty="0" smtClean="0"/>
              <a:t>Alexander the Great </a:t>
            </a:r>
            <a:r>
              <a:rPr lang="en-US" dirty="0" smtClean="0"/>
              <a:t>and the division of his empire</a:t>
            </a:r>
          </a:p>
          <a:p>
            <a:r>
              <a:rPr lang="en-US" dirty="0" smtClean="0"/>
              <a:t>Introduces </a:t>
            </a:r>
            <a:r>
              <a:rPr lang="en-US" i="1" dirty="0" smtClean="0"/>
              <a:t>Antiochus Epiphanes </a:t>
            </a:r>
            <a:r>
              <a:rPr lang="en-US" dirty="0" smtClean="0"/>
              <a:t>who defeats the Ptolemy dynasty in Egypt and then plundered the temple in Jerusalem</a:t>
            </a:r>
          </a:p>
          <a:p>
            <a:r>
              <a:rPr lang="en-US" i="1" dirty="0" smtClean="0"/>
              <a:t>King Antiochus </a:t>
            </a:r>
            <a:r>
              <a:rPr lang="en-US" dirty="0" smtClean="0"/>
              <a:t>sent a force in 141 B.C. to collect taxes, established and occupied a citadel in </a:t>
            </a:r>
            <a:r>
              <a:rPr lang="en-US" i="1" dirty="0" smtClean="0"/>
              <a:t>Jerusalem, </a:t>
            </a:r>
            <a:r>
              <a:rPr lang="en-US" dirty="0" smtClean="0"/>
              <a:t>and imposed a terrible religious persecution on the Jews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Maccabees </a:t>
            </a:r>
            <a:r>
              <a:rPr lang="en-US" dirty="0" smtClean="0"/>
              <a:t>1 (Cont)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157731"/>
            <a:ext cx="8065294" cy="3601847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pPr lvl="1"/>
            <a:r>
              <a:rPr lang="en-US" i="1" dirty="0" smtClean="0"/>
              <a:t>Mattathias </a:t>
            </a:r>
            <a:r>
              <a:rPr lang="en-US" dirty="0" smtClean="0"/>
              <a:t>was a </a:t>
            </a:r>
            <a:r>
              <a:rPr lang="en-US" i="1" dirty="0" smtClean="0"/>
              <a:t>Levitical</a:t>
            </a:r>
            <a:r>
              <a:rPr lang="en-US" dirty="0" smtClean="0"/>
              <a:t> priest in the line of </a:t>
            </a:r>
            <a:r>
              <a:rPr lang="en-US" i="1" dirty="0" smtClean="0"/>
              <a:t>Aaron (Levite) </a:t>
            </a:r>
            <a:r>
              <a:rPr lang="en-US" dirty="0" smtClean="0"/>
              <a:t>who settled in the town of </a:t>
            </a:r>
            <a:r>
              <a:rPr lang="en-US" b="1" i="1" dirty="0" smtClean="0"/>
              <a:t>Modein</a:t>
            </a:r>
          </a:p>
          <a:p>
            <a:pPr lvl="1"/>
            <a:r>
              <a:rPr lang="en-US" dirty="0" smtClean="0"/>
              <a:t>This is important because he ruled even though he was not in the line of David (Judah)</a:t>
            </a:r>
          </a:p>
          <a:p>
            <a:pPr lvl="1"/>
            <a:r>
              <a:rPr lang="en-US" dirty="0" smtClean="0"/>
              <a:t>Yet he and his sons did many David-like things</a:t>
            </a:r>
          </a:p>
          <a:p>
            <a:pPr lvl="1"/>
            <a:r>
              <a:rPr lang="en-US" dirty="0" smtClean="0"/>
              <a:t>This lead some to believe that one of his sons might be the Messiah</a:t>
            </a:r>
          </a:p>
          <a:p>
            <a:pPr lvl="1"/>
            <a:r>
              <a:rPr lang="en-US" dirty="0" smtClean="0"/>
              <a:t>He witnessed the blasphemies being committed in </a:t>
            </a:r>
            <a:r>
              <a:rPr lang="en-US" i="1" dirty="0" smtClean="0"/>
              <a:t>Judea </a:t>
            </a:r>
            <a:r>
              <a:rPr lang="en-US" dirty="0" smtClean="0"/>
              <a:t>and he refused to offer a pagan sacrifice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49386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Maccabees 2:1-6</a:t>
            </a:r>
          </a:p>
          <a:p>
            <a:pPr lvl="1"/>
            <a:r>
              <a:rPr lang="en-US" i="1" dirty="0"/>
              <a:t>Mattathias</a:t>
            </a:r>
            <a:r>
              <a:rPr lang="en-US" dirty="0"/>
              <a:t> had five </a:t>
            </a:r>
            <a:r>
              <a:rPr lang="en-US" dirty="0" smtClean="0"/>
              <a:t>sons:</a:t>
            </a:r>
            <a:endParaRPr lang="en-US" dirty="0"/>
          </a:p>
          <a:p>
            <a:pPr lvl="2"/>
            <a:r>
              <a:rPr lang="en-US" altLang="en-US" dirty="0"/>
              <a:t>John died </a:t>
            </a:r>
          </a:p>
          <a:p>
            <a:pPr lvl="2"/>
            <a:r>
              <a:rPr lang="en-US" altLang="en-US" dirty="0"/>
              <a:t>Simon became the counselor</a:t>
            </a:r>
          </a:p>
          <a:p>
            <a:pPr lvl="2"/>
            <a:r>
              <a:rPr lang="en-US" altLang="en-US" dirty="0"/>
              <a:t>Judas Maccabeus (the hammer) led the army</a:t>
            </a:r>
          </a:p>
          <a:p>
            <a:pPr lvl="2"/>
            <a:r>
              <a:rPr lang="en-US" altLang="en-US" dirty="0" err="1"/>
              <a:t>Eleazar</a:t>
            </a:r>
            <a:r>
              <a:rPr lang="en-US" altLang="en-US" dirty="0"/>
              <a:t> died </a:t>
            </a:r>
          </a:p>
          <a:p>
            <a:pPr lvl="2"/>
            <a:r>
              <a:rPr lang="en-US" altLang="en-US" dirty="0" err="1"/>
              <a:t>Johathan</a:t>
            </a:r>
            <a:r>
              <a:rPr lang="en-US" altLang="en-US" dirty="0"/>
              <a:t> founded </a:t>
            </a:r>
            <a:r>
              <a:rPr lang="en-US" altLang="en-US" dirty="0" err="1"/>
              <a:t>Hazmonean</a:t>
            </a:r>
            <a:r>
              <a:rPr lang="en-US" altLang="en-US" dirty="0"/>
              <a:t> Dynasty </a:t>
            </a:r>
            <a:r>
              <a:rPr lang="en-US" altLang="en-US" dirty="0" smtClean="0"/>
              <a:t>*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91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Maccabees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Maccabees </a:t>
            </a:r>
            <a:r>
              <a:rPr lang="en-US" b="1" dirty="0" smtClean="0"/>
              <a:t>2:7-15         </a:t>
            </a:r>
            <a:endParaRPr lang="en-US" b="1" dirty="0"/>
          </a:p>
          <a:p>
            <a:r>
              <a:rPr lang="en-US" dirty="0" smtClean="0"/>
              <a:t>Earlier in </a:t>
            </a:r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 Maccabees 1:51 </a:t>
            </a:r>
            <a:r>
              <a:rPr lang="en-US" dirty="0" smtClean="0"/>
              <a:t>we heard about </a:t>
            </a:r>
            <a:r>
              <a:rPr lang="en-US" i="1" dirty="0" smtClean="0"/>
              <a:t>King Antiochus Epiphanes </a:t>
            </a:r>
            <a:r>
              <a:rPr lang="en-US" dirty="0" smtClean="0"/>
              <a:t>appointing inspectors to go to all of the towns and villages of the country to insure that the people offered sacrifices to the Greek gods</a:t>
            </a:r>
          </a:p>
          <a:p>
            <a:r>
              <a:rPr lang="en-US" dirty="0" smtClean="0"/>
              <a:t>At this point one of the inspectors, with a small contingent of soldiers, arrived at </a:t>
            </a:r>
            <a:r>
              <a:rPr lang="en-US" b="1" i="1" dirty="0" smtClean="0"/>
              <a:t>Modein</a:t>
            </a:r>
            <a:r>
              <a:rPr lang="en-US" dirty="0" smtClean="0"/>
              <a:t> where </a:t>
            </a:r>
            <a:r>
              <a:rPr lang="en-US" i="1" dirty="0" smtClean="0"/>
              <a:t>Mattathias </a:t>
            </a:r>
            <a:r>
              <a:rPr lang="en-US" dirty="0" smtClean="0"/>
              <a:t>and his sons were hiding out in a somewhat faithful city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2180</Words>
  <Application>Microsoft Office PowerPoint</Application>
  <PresentationFormat>On-screen Show (4:3)</PresentationFormat>
  <Paragraphs>194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17-18 Bible Study #14</vt:lpstr>
      <vt:lpstr>The Book of 1st Maccabees </vt:lpstr>
      <vt:lpstr>Key Dates</vt:lpstr>
      <vt:lpstr>Key Dates (Cont)</vt:lpstr>
      <vt:lpstr>Key Dates (Cont)</vt:lpstr>
      <vt:lpstr>Review of 1st Maccabees 1</vt:lpstr>
      <vt:lpstr>Review of 1st Maccabees 1 (Cont) </vt:lpstr>
      <vt:lpstr>1st Maccabees (Cont)</vt:lpstr>
      <vt:lpstr>1st Maccabees (Cont)</vt:lpstr>
      <vt:lpstr>1st Maccabees (Cont)</vt:lpstr>
      <vt:lpstr>1st Maccabees (Cont)</vt:lpstr>
      <vt:lpstr>1st Maccabees (Cont) 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  <vt:lpstr>1st Maccabees (Cont)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Robert Ward</cp:lastModifiedBy>
  <cp:revision>2</cp:revision>
  <dcterms:created xsi:type="dcterms:W3CDTF">2018-01-23T17:13:23Z</dcterms:created>
  <dcterms:modified xsi:type="dcterms:W3CDTF">2018-01-23T17:18:28Z</dcterms:modified>
</cp:coreProperties>
</file>