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12982" r:id="rId3"/>
    <p:sldId id="12983" r:id="rId4"/>
    <p:sldId id="12984" r:id="rId5"/>
    <p:sldId id="12985" r:id="rId6"/>
    <p:sldId id="12986" r:id="rId7"/>
    <p:sldId id="12987" r:id="rId8"/>
    <p:sldId id="12988" r:id="rId9"/>
    <p:sldId id="12989" r:id="rId10"/>
    <p:sldId id="12990" r:id="rId11"/>
    <p:sldId id="12991" r:id="rId12"/>
    <p:sldId id="12992" r:id="rId13"/>
    <p:sldId id="1299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E532D-4F3E-4FCA-9D95-EF4D38BB3655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AAD3D-C345-4E8A-BCD4-712244340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4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BEC70F67-32C8-41FB-81F0-0C08251A73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2AF8CF-C063-4CA1-B6FE-9384D008D50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D6540B0F-8ACE-419E-8835-FD764551AC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DB715E59-1C67-4A62-9718-44F07794F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>
            <a:extLst>
              <a:ext uri="{FF2B5EF4-FFF2-40B4-BE49-F238E27FC236}">
                <a16:creationId xmlns:a16="http://schemas.microsoft.com/office/drawing/2014/main" id="{00850E6C-AECB-4608-827B-B2102F311D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99B251-BEB2-4043-B166-0BB9C202510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9267" name="Rectangle 2">
            <a:extLst>
              <a:ext uri="{FF2B5EF4-FFF2-40B4-BE49-F238E27FC236}">
                <a16:creationId xmlns:a16="http://schemas.microsoft.com/office/drawing/2014/main" id="{E2B1A8D9-D725-48F4-86D9-6AE252DF4D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>
            <a:extLst>
              <a:ext uri="{FF2B5EF4-FFF2-40B4-BE49-F238E27FC236}">
                <a16:creationId xmlns:a16="http://schemas.microsoft.com/office/drawing/2014/main" id="{6E9F0B32-6A2F-47A7-A5E6-F8FCB9683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>
            <a:extLst>
              <a:ext uri="{FF2B5EF4-FFF2-40B4-BE49-F238E27FC236}">
                <a16:creationId xmlns:a16="http://schemas.microsoft.com/office/drawing/2014/main" id="{6DD4B059-8153-4574-86BF-8F89CCA47B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8535CF-569C-4229-9C16-09E6686FDEC8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41315" name="Rectangle 2">
            <a:extLst>
              <a:ext uri="{FF2B5EF4-FFF2-40B4-BE49-F238E27FC236}">
                <a16:creationId xmlns:a16="http://schemas.microsoft.com/office/drawing/2014/main" id="{8B214548-F561-44DD-AB7B-7FFA7DF046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>
            <a:extLst>
              <a:ext uri="{FF2B5EF4-FFF2-40B4-BE49-F238E27FC236}">
                <a16:creationId xmlns:a16="http://schemas.microsoft.com/office/drawing/2014/main" id="{B5F904EB-0707-47FB-9354-D8CB24D57D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4991E02A-B2BF-41F7-8F5C-5ACD1D1C13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584DA7-ED9E-4276-B380-67BF863D914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9BECD05A-94A9-4679-B31A-4193B90D85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0EE66834-39BF-403B-9E0B-099E360CB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>
            <a:extLst>
              <a:ext uri="{FF2B5EF4-FFF2-40B4-BE49-F238E27FC236}">
                <a16:creationId xmlns:a16="http://schemas.microsoft.com/office/drawing/2014/main" id="{99F8BD3C-AAAB-4576-BBE2-3ED4CB805B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CEEE4C-D96C-4F6B-9270-DDEDC31CAFE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8EC5FBB4-2375-482D-8E23-595D644FCA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69E571A7-7436-424B-8F74-F409C7B5DC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>
            <a:extLst>
              <a:ext uri="{FF2B5EF4-FFF2-40B4-BE49-F238E27FC236}">
                <a16:creationId xmlns:a16="http://schemas.microsoft.com/office/drawing/2014/main" id="{E578BC16-C4AD-4FFA-8125-7542F4BBA9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FFD28-31C8-4167-8E44-E352824B881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8AA63A1C-18C6-4AD2-A889-49DD2F189F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3EA9E031-751B-4EA6-A3B9-F3B2D56AE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>
            <a:extLst>
              <a:ext uri="{FF2B5EF4-FFF2-40B4-BE49-F238E27FC236}">
                <a16:creationId xmlns:a16="http://schemas.microsoft.com/office/drawing/2014/main" id="{D79AA629-B3B1-439A-A7DF-D3B640C4E0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70A312-9311-42EE-A08E-D6D6555DB0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8003" name="Rectangle 2">
            <a:extLst>
              <a:ext uri="{FF2B5EF4-FFF2-40B4-BE49-F238E27FC236}">
                <a16:creationId xmlns:a16="http://schemas.microsoft.com/office/drawing/2014/main" id="{68061505-BDCF-4793-A1E5-81F17F6579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>
            <a:extLst>
              <a:ext uri="{FF2B5EF4-FFF2-40B4-BE49-F238E27FC236}">
                <a16:creationId xmlns:a16="http://schemas.microsoft.com/office/drawing/2014/main" id="{D7006037-D0E8-4BFC-8BB9-55C1AE4FA4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>
            <a:extLst>
              <a:ext uri="{FF2B5EF4-FFF2-40B4-BE49-F238E27FC236}">
                <a16:creationId xmlns:a16="http://schemas.microsoft.com/office/drawing/2014/main" id="{9197094B-6FFA-4D53-B076-4B908D4EFA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AA239D-9BE8-472B-99C5-2C488841FA7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0051" name="Rectangle 2">
            <a:extLst>
              <a:ext uri="{FF2B5EF4-FFF2-40B4-BE49-F238E27FC236}">
                <a16:creationId xmlns:a16="http://schemas.microsoft.com/office/drawing/2014/main" id="{AC50A3C7-34A7-4F6E-AD51-A7D88076CC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>
            <a:extLst>
              <a:ext uri="{FF2B5EF4-FFF2-40B4-BE49-F238E27FC236}">
                <a16:creationId xmlns:a16="http://schemas.microsoft.com/office/drawing/2014/main" id="{5068E5DA-120A-44DA-9E1E-5C9FFD8A8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2A90EEA7-E872-4104-8ADA-8E38132AF8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C7C9D3-E9AF-4430-B6A4-AC2EE629C0A8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DC9A6117-B0C2-4B43-BCA9-51DC5BFD50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935A2C0F-65F5-4375-8746-A6B7DC11C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>
            <a:extLst>
              <a:ext uri="{FF2B5EF4-FFF2-40B4-BE49-F238E27FC236}">
                <a16:creationId xmlns:a16="http://schemas.microsoft.com/office/drawing/2014/main" id="{1D837B6A-AAEB-4886-8DD7-7365E49E33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0F2A20-A428-47BB-911E-7F28F9B7F73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id="{30A65D33-F20D-4DBD-9BAE-003554D811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>
            <a:extLst>
              <a:ext uri="{FF2B5EF4-FFF2-40B4-BE49-F238E27FC236}">
                <a16:creationId xmlns:a16="http://schemas.microsoft.com/office/drawing/2014/main" id="{45DF1065-E1D1-4793-8EFA-A71AED323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>
            <a:extLst>
              <a:ext uri="{FF2B5EF4-FFF2-40B4-BE49-F238E27FC236}">
                <a16:creationId xmlns:a16="http://schemas.microsoft.com/office/drawing/2014/main" id="{CA0853DB-BA65-4319-9577-60A799EC47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BA0BDD-BA3A-43AE-A7CA-FA060BD7670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7219" name="Rectangle 2">
            <a:extLst>
              <a:ext uri="{FF2B5EF4-FFF2-40B4-BE49-F238E27FC236}">
                <a16:creationId xmlns:a16="http://schemas.microsoft.com/office/drawing/2014/main" id="{D0A4F0B8-1B4D-4A83-B5AD-47933467EB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>
            <a:extLst>
              <a:ext uri="{FF2B5EF4-FFF2-40B4-BE49-F238E27FC236}">
                <a16:creationId xmlns:a16="http://schemas.microsoft.com/office/drawing/2014/main" id="{DCE80B46-FDBB-4655-82B7-54C0BBC56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B121-60BC-43F6-8A11-8CAA2AF27B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55C2-03F6-4B67-B769-3ADEF3FF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6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B121-60BC-43F6-8A11-8CAA2AF27B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55C2-03F6-4B67-B769-3ADEF3FF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0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B121-60BC-43F6-8A11-8CAA2AF27B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55C2-03F6-4B67-B769-3ADEF3FF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1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B121-60BC-43F6-8A11-8CAA2AF27B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55C2-03F6-4B67-B769-3ADEF3FF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5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B121-60BC-43F6-8A11-8CAA2AF27B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55C2-03F6-4B67-B769-3ADEF3FF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3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B121-60BC-43F6-8A11-8CAA2AF27B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55C2-03F6-4B67-B769-3ADEF3FF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2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B121-60BC-43F6-8A11-8CAA2AF27B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55C2-03F6-4B67-B769-3ADEF3FF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9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B121-60BC-43F6-8A11-8CAA2AF27B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55C2-03F6-4B67-B769-3ADEF3FF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4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B121-60BC-43F6-8A11-8CAA2AF27B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55C2-03F6-4B67-B769-3ADEF3FF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B121-60BC-43F6-8A11-8CAA2AF27B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55C2-03F6-4B67-B769-3ADEF3FF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7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B121-60BC-43F6-8A11-8CAA2AF27B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55C2-03F6-4B67-B769-3ADEF3FF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7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8B121-60BC-43F6-8A11-8CAA2AF27B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055C2-03F6-4B67-B769-3ADEF3FF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8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907D-FFD1-4BA7-87B9-7DB295CDC2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2021 Spring Summer RCIA #17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805C4-B2C0-4DF9-BD06-25C6FDFC8A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8/16/21</a:t>
            </a:r>
          </a:p>
        </p:txBody>
      </p:sp>
    </p:spTree>
    <p:extLst>
      <p:ext uri="{BB962C8B-B14F-4D97-AF65-F5344CB8AC3E}">
        <p14:creationId xmlns:p14="http://schemas.microsoft.com/office/powerpoint/2010/main" val="576102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DA0FF03-DE45-48B3-8044-22C37F156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/>
              <a:t>Part III: The Sacraments and Prayer (Chapter 36)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6309404C-DBF5-408F-B2EF-92DB4CB93B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Sacramentals</a:t>
            </a:r>
          </a:p>
          <a:p>
            <a:pPr lvl="1" eaLnBrk="1" hangingPunct="1"/>
            <a:r>
              <a:rPr lang="en-US" altLang="en-US"/>
              <a:t>Agents of Grace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3752C395-5CE9-41C5-B596-0E732CB24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Sacramentals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365BCF3D-0C35-4BD3-B7F1-0A21F1F25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sacramental is an outward sign instituted by the </a:t>
            </a:r>
            <a:r>
              <a:rPr lang="en-US" altLang="en-US" i="1"/>
              <a:t>Church</a:t>
            </a:r>
            <a:r>
              <a:rPr lang="en-US" altLang="en-US"/>
              <a:t> and disposes us for grace by arousing in us sentiments of faith and love which make a claim for answering grace</a:t>
            </a:r>
          </a:p>
          <a:p>
            <a:pPr eaLnBrk="1" hangingPunct="1"/>
            <a:r>
              <a:rPr lang="en-US" altLang="en-US"/>
              <a:t>They are things or actions that the Church blesses and sets aside for religious use</a:t>
            </a:r>
            <a:endParaRPr lang="en-US" altLang="en-US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DDA50F59-A1AD-4FC2-85DA-133C40BCA5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Sacramentals (Cont)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4034DE33-7024-4016-8934-E42F96224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/>
              <a:t>Examples of sacramental actions include:</a:t>
            </a:r>
          </a:p>
          <a:p>
            <a:pPr lvl="1" eaLnBrk="1" hangingPunct="1">
              <a:defRPr/>
            </a:pPr>
            <a:r>
              <a:rPr lang="en-US" sz="2400"/>
              <a:t>Blessings</a:t>
            </a:r>
          </a:p>
          <a:p>
            <a:pPr lvl="2" eaLnBrk="1" hangingPunct="1">
              <a:defRPr/>
            </a:pPr>
            <a:r>
              <a:rPr lang="en-US" sz="2000"/>
              <a:t>Altar</a:t>
            </a:r>
          </a:p>
          <a:p>
            <a:pPr lvl="2" eaLnBrk="1" hangingPunct="1">
              <a:defRPr/>
            </a:pPr>
            <a:r>
              <a:rPr lang="en-US" sz="2000"/>
              <a:t>Chalice</a:t>
            </a:r>
          </a:p>
          <a:p>
            <a:pPr lvl="2" eaLnBrk="1" hangingPunct="1">
              <a:defRPr/>
            </a:pPr>
            <a:r>
              <a:rPr lang="en-US" sz="2000"/>
              <a:t>Vestments</a:t>
            </a:r>
          </a:p>
          <a:p>
            <a:pPr lvl="2" eaLnBrk="1" hangingPunct="1">
              <a:defRPr/>
            </a:pPr>
            <a:r>
              <a:rPr lang="en-US" sz="2000"/>
              <a:t>Homes</a:t>
            </a:r>
          </a:p>
          <a:p>
            <a:pPr lvl="2" eaLnBrk="1" hangingPunct="1">
              <a:defRPr/>
            </a:pPr>
            <a:r>
              <a:rPr lang="en-US" sz="2000"/>
              <a:t>Cars</a:t>
            </a:r>
          </a:p>
          <a:p>
            <a:pPr lvl="2" eaLnBrk="1" hangingPunct="1">
              <a:defRPr/>
            </a:pPr>
            <a:r>
              <a:rPr lang="en-US" sz="2000"/>
              <a:t>Animals</a:t>
            </a:r>
          </a:p>
          <a:p>
            <a:pPr lvl="1" eaLnBrk="1" hangingPunct="1">
              <a:defRPr/>
            </a:pPr>
            <a:r>
              <a:rPr lang="en-US" sz="2400"/>
              <a:t>Exorcisms</a:t>
            </a:r>
          </a:p>
          <a:p>
            <a:pPr eaLnBrk="1" hangingPunct="1">
              <a:defRPr/>
            </a:pPr>
            <a:r>
              <a:rPr lang="en-US" sz="2800"/>
              <a:t>A home should contain a crucifix, holy water and a sacrament for the sick kit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0487DF37-4EEB-4E02-942C-B94918CCF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Sacramentals (Cont)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7B535BC0-E9ED-437F-AB8A-697B5B12D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Examples Sacramental things include:</a:t>
            </a:r>
          </a:p>
          <a:p>
            <a:pPr lvl="1" eaLnBrk="1" hangingPunct="1"/>
            <a:r>
              <a:rPr lang="en-US" altLang="en-US" sz="2400"/>
              <a:t>Holy water</a:t>
            </a:r>
          </a:p>
          <a:p>
            <a:pPr lvl="1" eaLnBrk="1" hangingPunct="1"/>
            <a:r>
              <a:rPr lang="en-US" altLang="en-US" sz="2400"/>
              <a:t>Crucifix</a:t>
            </a:r>
          </a:p>
          <a:p>
            <a:pPr lvl="1" eaLnBrk="1" hangingPunct="1"/>
            <a:r>
              <a:rPr lang="en-US" altLang="en-US" sz="2400"/>
              <a:t>Candles</a:t>
            </a:r>
          </a:p>
          <a:p>
            <a:pPr lvl="1" eaLnBrk="1" hangingPunct="1"/>
            <a:r>
              <a:rPr lang="en-US" altLang="en-US" sz="2400"/>
              <a:t>Ashes</a:t>
            </a:r>
          </a:p>
          <a:p>
            <a:pPr lvl="1" eaLnBrk="1" hangingPunct="1"/>
            <a:r>
              <a:rPr lang="en-US" altLang="en-US" sz="2400"/>
              <a:t>Palms</a:t>
            </a:r>
          </a:p>
          <a:p>
            <a:pPr lvl="1" eaLnBrk="1" hangingPunct="1"/>
            <a:r>
              <a:rPr lang="en-US" altLang="en-US" sz="2400"/>
              <a:t>Medals</a:t>
            </a:r>
          </a:p>
          <a:p>
            <a:pPr lvl="1" eaLnBrk="1" hangingPunct="1"/>
            <a:r>
              <a:rPr lang="en-US" altLang="en-US" sz="2400"/>
              <a:t>Rosaries</a:t>
            </a:r>
          </a:p>
          <a:p>
            <a:pPr lvl="1" eaLnBrk="1" hangingPunct="1"/>
            <a:r>
              <a:rPr lang="en-US" altLang="en-US" sz="2400"/>
              <a:t>Scapulars</a:t>
            </a:r>
          </a:p>
          <a:p>
            <a:pPr lvl="1" eaLnBrk="1" hangingPunct="1"/>
            <a:r>
              <a:rPr lang="en-US" altLang="en-US" sz="2400"/>
              <a:t>Images of Our Lord, the Blessed Mother and saints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722F039-FCFC-4506-A5E0-2023F041D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/>
              <a:t>Part III: The Sacraments and Prayer (Chapter 35)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8B6FA69C-81FD-4C5B-812E-4B79C97BFD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Matrimony</a:t>
            </a:r>
          </a:p>
          <a:p>
            <a:pPr lvl="1" eaLnBrk="1" hangingPunct="1"/>
            <a:r>
              <a:rPr lang="en-US" altLang="en-US"/>
              <a:t>God Made Marriage</a:t>
            </a:r>
          </a:p>
          <a:p>
            <a:pPr lvl="1" eaLnBrk="1" hangingPunct="1"/>
            <a:r>
              <a:rPr lang="en-US" altLang="en-US"/>
              <a:t>Matrimony Has Special Graces</a:t>
            </a:r>
          </a:p>
          <a:p>
            <a:pPr lvl="1" eaLnBrk="1" hangingPunct="1"/>
            <a:r>
              <a:rPr lang="en-US" altLang="en-US"/>
              <a:t>Foresight Makes Happy Marriages</a:t>
            </a:r>
          </a:p>
          <a:p>
            <a:pPr lvl="1" eaLnBrk="1" hangingPunct="1"/>
            <a:r>
              <a:rPr lang="en-US" altLang="en-US"/>
              <a:t>Responsible Parenthood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7EAD53FA-F081-41F5-B969-4F08B45E2B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Matrimony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8E8787BF-4503-4FF8-9CF7-7C5AEFDAE8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Marriage was elevated to a sacrament by Jesus 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His response to the Pharisee’s question in </a:t>
            </a:r>
            <a:r>
              <a:rPr lang="en-US" altLang="en-US" b="1"/>
              <a:t>Mt 19:3-12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wedding feast at Cana in </a:t>
            </a:r>
            <a:r>
              <a:rPr lang="en-US" altLang="en-US" b="1"/>
              <a:t>John 2:1-11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Pope John Paul II devoted a great deal of his pontificate to his “Theology of the Body” which begins with the sacrament of Matrimony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C67EF55E-BB66-4698-8299-849D08B182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Matrimony (Cont)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6EBDA215-9867-4E0C-B8CD-5BEF8348F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Church teaching stresses the need for permanence within marriage and sacredness of the marital act and the right use of our procreative powers within the institution of marriage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20F4D9D8-F5E4-4BAB-BDE7-16459B5D9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Matrimony (Cont)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B99FBEAF-991F-4C18-B2C8-F2311292A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Matrimony is the sacrament by which a baptized man and a baptized woman bind themselves for life in a lawful marriage and receive the graces to adjust to the faults of the other, accept responsible parenthood and discharge their duties as a couple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7BEC21E5-CC1A-4361-9F3B-262A5C523C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Matrimony (Cont)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A6E892C0-3237-4AAC-AA1E-05E8C0234A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outward sign is the exchange of marital consent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ministers of the sacrament are the couple and the priest/deacon serves as a witness for the Church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couple receives both sanctifying and sacramental graces which elevate the couple to a supernatural love ensuring unity and indissolubility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867426C3-B3A6-4FC4-92DF-97E4AEFF79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Matrimony (Cont)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B04A3613-4B6E-42FF-BE0C-A9DD022C3A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The differences between divorce and an annulment</a:t>
            </a:r>
          </a:p>
          <a:p>
            <a:pPr lvl="1" eaLnBrk="1" hangingPunct="1"/>
            <a:r>
              <a:rPr lang="en-US" altLang="en-US" sz="2400"/>
              <a:t>Divorce – a civil matter</a:t>
            </a:r>
          </a:p>
          <a:p>
            <a:pPr lvl="1" eaLnBrk="1" hangingPunct="1"/>
            <a:r>
              <a:rPr lang="en-US" altLang="en-US" sz="2400"/>
              <a:t>Annulment – a Church matter</a:t>
            </a:r>
          </a:p>
          <a:p>
            <a:pPr eaLnBrk="1" hangingPunct="1"/>
            <a:r>
              <a:rPr lang="en-US" altLang="en-US" sz="2800"/>
              <a:t>Requirements for marriage in this diocese</a:t>
            </a:r>
          </a:p>
          <a:p>
            <a:pPr lvl="1" eaLnBrk="1" hangingPunct="1"/>
            <a:r>
              <a:rPr lang="en-US" altLang="en-US" sz="2400"/>
              <a:t>A 6 month time of preparation with a priest</a:t>
            </a:r>
          </a:p>
          <a:p>
            <a:pPr lvl="1" eaLnBrk="1" hangingPunct="1"/>
            <a:r>
              <a:rPr lang="en-US" altLang="en-US" sz="2400"/>
              <a:t>Attendance at a marriage prep weekend</a:t>
            </a:r>
          </a:p>
          <a:p>
            <a:pPr eaLnBrk="1" hangingPunct="1"/>
            <a:r>
              <a:rPr lang="en-US" altLang="en-US" sz="2800"/>
              <a:t>It is helpful if the couple is living a sacramental life and begins to pray together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4FB7109A-E0DE-4F6F-BC8D-3A3BFF8140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Matrimony (Cont)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9D6C392F-7348-46E4-9A37-8CAB03990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Responsible Parenthood</a:t>
            </a:r>
          </a:p>
          <a:p>
            <a:pPr lvl="1" eaLnBrk="1" hangingPunct="1"/>
            <a:r>
              <a:rPr lang="en-US" altLang="en-US"/>
              <a:t>The couple must be open to children</a:t>
            </a:r>
          </a:p>
          <a:p>
            <a:pPr lvl="1" eaLnBrk="1" hangingPunct="1"/>
            <a:r>
              <a:rPr lang="en-US" altLang="en-US"/>
              <a:t>Parents must provide for the physical, economic, and spiritual well-being of children</a:t>
            </a:r>
          </a:p>
          <a:p>
            <a:pPr lvl="1" eaLnBrk="1" hangingPunct="1"/>
            <a:r>
              <a:rPr lang="en-US" altLang="en-US"/>
              <a:t>The Church supports the teachings of Natural Family Planning (NFP)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4458D2-0750-4BD9-A5B6-D1F3D53F3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Love is:</a:t>
            </a:r>
          </a:p>
          <a:p>
            <a:pPr lvl="1">
              <a:defRPr/>
            </a:pPr>
            <a:r>
              <a:rPr lang="en-US" dirty="0"/>
              <a:t>An act of the will</a:t>
            </a:r>
          </a:p>
          <a:p>
            <a:pPr lvl="1">
              <a:defRPr/>
            </a:pPr>
            <a:r>
              <a:rPr lang="en-US" dirty="0"/>
              <a:t>Based on knowledge</a:t>
            </a:r>
          </a:p>
          <a:p>
            <a:pPr lvl="1">
              <a:defRPr/>
            </a:pPr>
            <a:r>
              <a:rPr lang="en-US" dirty="0"/>
              <a:t>That is a self-gift</a:t>
            </a:r>
          </a:p>
          <a:p>
            <a:pPr lvl="1">
              <a:defRPr/>
            </a:pPr>
            <a:r>
              <a:rPr lang="en-US" dirty="0"/>
              <a:t>Which is permanent</a:t>
            </a:r>
          </a:p>
          <a:p>
            <a:pPr lvl="1">
              <a:defRPr/>
            </a:pPr>
            <a:r>
              <a:rPr lang="en-US" dirty="0"/>
              <a:t>And </a:t>
            </a:r>
            <a:r>
              <a:rPr lang="en-US"/>
              <a:t>is life-giving</a:t>
            </a:r>
            <a:endParaRPr lang="en-US" dirty="0"/>
          </a:p>
          <a:p>
            <a:pPr marL="393192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133123" name="Title 2">
            <a:extLst>
              <a:ext uri="{FF2B5EF4-FFF2-40B4-BE49-F238E27FC236}">
                <a16:creationId xmlns:a16="http://schemas.microsoft.com/office/drawing/2014/main" id="{8A5EF62C-7C57-4B0C-9729-37FFFD631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Matrimony (Cont)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476</Words>
  <Application>Microsoft Office PowerPoint</Application>
  <PresentationFormat>On-screen Show (4:3)</PresentationFormat>
  <Paragraphs>80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2021 Spring Summer RCIA #17</vt:lpstr>
      <vt:lpstr>Part III: The Sacraments and Prayer (Chapter 35)</vt:lpstr>
      <vt:lpstr>Matrimony</vt:lpstr>
      <vt:lpstr>Matrimony (Cont)</vt:lpstr>
      <vt:lpstr>Matrimony (Cont)</vt:lpstr>
      <vt:lpstr>Matrimony (Cont)</vt:lpstr>
      <vt:lpstr>Matrimony (Cont)</vt:lpstr>
      <vt:lpstr>Matrimony (Cont)</vt:lpstr>
      <vt:lpstr>Matrimony (Cont)</vt:lpstr>
      <vt:lpstr>Part III: The Sacraments and Prayer (Chapter 36)</vt:lpstr>
      <vt:lpstr>The Sacramentals</vt:lpstr>
      <vt:lpstr>Sacramentals (Cont)</vt:lpstr>
      <vt:lpstr>Sacramentals (Cont)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Spring Summer RCIA #17</dc:title>
  <dc:creator>Robert Ward</dc:creator>
  <cp:lastModifiedBy>Mary</cp:lastModifiedBy>
  <cp:revision>1</cp:revision>
  <dcterms:created xsi:type="dcterms:W3CDTF">2021-08-12T14:00:45Z</dcterms:created>
  <dcterms:modified xsi:type="dcterms:W3CDTF">2021-08-13T17:50:43Z</dcterms:modified>
</cp:coreProperties>
</file>